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1" d="100"/>
          <a:sy n="71" d="100"/>
        </p:scale>
        <p:origin x="6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tinha\Documents\Estagio%20Marta\&#193;rea%204\ESTUDO%20SOCIOMETRICO%20FINAL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tinha\Documents\Estagio%20Marta\&#193;rea%204\ESTUDO%20SOCIOMETRICO%20FINAL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tinha\Documents\Estagio%20Marta\&#193;rea%204\ESTUDO%20SOCIOMETRICO%20FINAL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tinha\Documents\Estagio%20Marta\&#193;rea%204\ESTUDO%20SOCIOMETRICO%20FINAL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tinha\Documents\Estagio%20Marta\&#193;rea%204\ESTUDO%20SOCIOMETRICO%20FINAL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tinha\Documents\Estagio%20Marta\&#193;rea%204\ESTUDO%20SOCIOMETRICO%20FINAL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tinha\Documents\Estagio%20Marta\&#193;rea%204\ESTUDO%20SOCIOMETRICO%20FINAL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/>
              <a:t>Indice de Posição Sociométrica</a:t>
            </a:r>
          </a:p>
        </c:rich>
      </c:tx>
      <c:layout>
        <c:manualLayout>
          <c:xMode val="edge"/>
          <c:yMode val="edge"/>
          <c:x val="0.33628889187887478"/>
          <c:y val="4.02504245792805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6.3803149606299209E-2"/>
          <c:y val="5.5555555555555552E-2"/>
          <c:w val="0.90286351706036749"/>
          <c:h val="0.67748432487605714"/>
        </c:manualLayout>
      </c:layout>
      <c:barChart>
        <c:barDir val="col"/>
        <c:grouping val="clustered"/>
        <c:varyColors val="1"/>
        <c:ser>
          <c:idx val="0"/>
          <c:order val="0"/>
          <c:tx>
            <c:v>Rejeições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2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9.189997083697871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731334408019993E-17"/>
                  <c:y val="1.38196267133274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5462668816039986E-17"/>
                  <c:y val="9.189997083697786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2.30788859725867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2.30788859725867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9.189997083697871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7.22404491105270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2.30788859725867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"/>
                  <c:y val="1.844925634295712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0"/>
                  <c:y val="1.381962671332745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0"/>
                  <c:y val="2.307888597258675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0"/>
                  <c:y val="9.189997083697871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0"/>
                  <c:y val="9.189997083697871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-1.0185067526415994E-16"/>
                  <c:y val="1.38196267133275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0"/>
                  <c:y val="9.189997083697871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1.0185067526415994E-16"/>
                  <c:y val="1.844925634295712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0"/>
                  <c:y val="1.38196267133275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-1.0185067526415994E-16"/>
                  <c:y val="2.30788859725867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0"/>
                  <c:y val="1.38196267133275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RETOTAL!$A$2:$A$22</c:f>
              <c:strCache>
                <c:ptCount val="21"/>
                <c:pt idx="0">
                  <c:v>Al Hassan</c:v>
                </c:pt>
                <c:pt idx="1">
                  <c:v>Ana Carolina</c:v>
                </c:pt>
                <c:pt idx="2">
                  <c:v>Ana Rita</c:v>
                </c:pt>
                <c:pt idx="3">
                  <c:v>André </c:v>
                </c:pt>
                <c:pt idx="4">
                  <c:v>Anita</c:v>
                </c:pt>
                <c:pt idx="5">
                  <c:v>António</c:v>
                </c:pt>
                <c:pt idx="6">
                  <c:v>Carlos</c:v>
                </c:pt>
                <c:pt idx="7">
                  <c:v>Cláudia</c:v>
                </c:pt>
                <c:pt idx="8">
                  <c:v>Daniel</c:v>
                </c:pt>
                <c:pt idx="9">
                  <c:v>Eduardo</c:v>
                </c:pt>
                <c:pt idx="10">
                  <c:v>Francisco</c:v>
                </c:pt>
                <c:pt idx="11">
                  <c:v>Gonçalo </c:v>
                </c:pt>
                <c:pt idx="12">
                  <c:v>Isidro</c:v>
                </c:pt>
                <c:pt idx="13">
                  <c:v>Leonardo</c:v>
                </c:pt>
                <c:pt idx="14">
                  <c:v>Luana</c:v>
                </c:pt>
                <c:pt idx="15">
                  <c:v>Ludovic</c:v>
                </c:pt>
                <c:pt idx="16">
                  <c:v>Márcia</c:v>
                </c:pt>
                <c:pt idx="17">
                  <c:v>Miguel</c:v>
                </c:pt>
                <c:pt idx="18">
                  <c:v>Nelsinho</c:v>
                </c:pt>
                <c:pt idx="19">
                  <c:v>Renata</c:v>
                </c:pt>
                <c:pt idx="20">
                  <c:v>Rita</c:v>
                </c:pt>
              </c:strCache>
            </c:strRef>
          </c:cat>
          <c:val>
            <c:numRef>
              <c:f>RETOTAL!$B$25:$V$25</c:f>
              <c:numCache>
                <c:formatCode>General</c:formatCode>
                <c:ptCount val="21"/>
                <c:pt idx="0">
                  <c:v>1</c:v>
                </c:pt>
                <c:pt idx="1">
                  <c:v>4</c:v>
                </c:pt>
                <c:pt idx="2">
                  <c:v>0</c:v>
                </c:pt>
                <c:pt idx="3">
                  <c:v>3</c:v>
                </c:pt>
                <c:pt idx="4">
                  <c:v>25</c:v>
                </c:pt>
                <c:pt idx="5">
                  <c:v>12</c:v>
                </c:pt>
                <c:pt idx="6">
                  <c:v>16</c:v>
                </c:pt>
                <c:pt idx="7">
                  <c:v>3</c:v>
                </c:pt>
                <c:pt idx="8">
                  <c:v>0</c:v>
                </c:pt>
                <c:pt idx="9">
                  <c:v>2</c:v>
                </c:pt>
                <c:pt idx="10">
                  <c:v>9</c:v>
                </c:pt>
                <c:pt idx="11">
                  <c:v>1</c:v>
                </c:pt>
                <c:pt idx="12">
                  <c:v>9</c:v>
                </c:pt>
                <c:pt idx="13">
                  <c:v>8</c:v>
                </c:pt>
                <c:pt idx="14">
                  <c:v>6</c:v>
                </c:pt>
                <c:pt idx="15">
                  <c:v>9</c:v>
                </c:pt>
                <c:pt idx="16">
                  <c:v>2</c:v>
                </c:pt>
                <c:pt idx="17">
                  <c:v>0</c:v>
                </c:pt>
                <c:pt idx="18">
                  <c:v>10</c:v>
                </c:pt>
                <c:pt idx="19">
                  <c:v>30</c:v>
                </c:pt>
                <c:pt idx="20">
                  <c:v>28</c:v>
                </c:pt>
              </c:numCache>
            </c:numRef>
          </c:val>
        </c:ser>
        <c:ser>
          <c:idx val="1"/>
          <c:order val="1"/>
          <c:tx>
            <c:v>Preferências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PTOTAL!$B$25:$V$25</c:f>
              <c:numCache>
                <c:formatCode>General</c:formatCode>
                <c:ptCount val="21"/>
                <c:pt idx="0">
                  <c:v>14</c:v>
                </c:pt>
                <c:pt idx="1">
                  <c:v>9</c:v>
                </c:pt>
                <c:pt idx="2">
                  <c:v>5</c:v>
                </c:pt>
                <c:pt idx="3">
                  <c:v>5</c:v>
                </c:pt>
                <c:pt idx="4">
                  <c:v>6</c:v>
                </c:pt>
                <c:pt idx="5">
                  <c:v>8</c:v>
                </c:pt>
                <c:pt idx="6">
                  <c:v>3</c:v>
                </c:pt>
                <c:pt idx="7">
                  <c:v>10</c:v>
                </c:pt>
                <c:pt idx="8">
                  <c:v>14</c:v>
                </c:pt>
                <c:pt idx="9">
                  <c:v>13</c:v>
                </c:pt>
                <c:pt idx="10">
                  <c:v>0</c:v>
                </c:pt>
                <c:pt idx="11">
                  <c:v>22</c:v>
                </c:pt>
                <c:pt idx="12">
                  <c:v>8</c:v>
                </c:pt>
                <c:pt idx="13">
                  <c:v>8</c:v>
                </c:pt>
                <c:pt idx="14">
                  <c:v>1</c:v>
                </c:pt>
                <c:pt idx="15">
                  <c:v>8</c:v>
                </c:pt>
                <c:pt idx="16">
                  <c:v>12</c:v>
                </c:pt>
                <c:pt idx="17">
                  <c:v>9</c:v>
                </c:pt>
                <c:pt idx="18">
                  <c:v>8</c:v>
                </c:pt>
                <c:pt idx="19">
                  <c:v>6</c:v>
                </c:pt>
                <c:pt idx="20">
                  <c:v>7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4539928"/>
        <c:axId val="134542672"/>
      </c:barChart>
      <c:catAx>
        <c:axId val="134539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42672"/>
        <c:crosses val="autoZero"/>
        <c:auto val="1"/>
        <c:lblAlgn val="ctr"/>
        <c:lblOffset val="100"/>
        <c:noMultiLvlLbl val="0"/>
      </c:catAx>
      <c:valAx>
        <c:axId val="134542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39928"/>
        <c:crossesAt val="1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Preferências Académica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v>1</c:v>
          </c:tx>
          <c:invertIfNegative val="0"/>
          <c:dPt>
            <c:idx val="0"/>
            <c:invertIfNegative val="0"/>
            <c:bubble3D val="0"/>
            <c:spPr>
              <a:pattFill prst="narHorz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</c:dPt>
          <c:dPt>
            <c:idx val="1"/>
            <c:invertIfNegative val="0"/>
            <c:bubble3D val="0"/>
            <c:spPr>
              <a:pattFill prst="narHorz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2"/>
                </a:innerShdw>
              </a:effectLst>
            </c:spPr>
          </c:dPt>
          <c:dPt>
            <c:idx val="2"/>
            <c:invertIfNegative val="0"/>
            <c:bubble3D val="0"/>
            <c:spPr>
              <a:pattFill prst="narHorz">
                <a:fgClr>
                  <a:schemeClr val="accent3"/>
                </a:fgClr>
                <a:bgClr>
                  <a:schemeClr val="accent3"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3"/>
                </a:innerShdw>
              </a:effectLst>
            </c:spPr>
          </c:dPt>
          <c:dPt>
            <c:idx val="3"/>
            <c:invertIfNegative val="0"/>
            <c:bubble3D val="0"/>
            <c:spPr>
              <a:pattFill prst="narHorz">
                <a:fgClr>
                  <a:schemeClr val="accent4"/>
                </a:fgClr>
                <a:bgClr>
                  <a:schemeClr val="accent4"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4"/>
                </a:innerShdw>
              </a:effectLst>
            </c:spPr>
          </c:dPt>
          <c:dPt>
            <c:idx val="4"/>
            <c:invertIfNegative val="0"/>
            <c:bubble3D val="0"/>
            <c:spPr>
              <a:pattFill prst="narHorz">
                <a:fgClr>
                  <a:schemeClr val="accent5"/>
                </a:fgClr>
                <a:bgClr>
                  <a:schemeClr val="accent5"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5"/>
                </a:innerShdw>
              </a:effectLst>
            </c:spPr>
          </c:dPt>
          <c:dPt>
            <c:idx val="5"/>
            <c:invertIfNegative val="0"/>
            <c:bubble3D val="0"/>
            <c:spPr>
              <a:pattFill prst="narHorz">
                <a:fgClr>
                  <a:schemeClr val="accent6"/>
                </a:fgClr>
                <a:bgClr>
                  <a:schemeClr val="accent6"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6"/>
                </a:innerShdw>
              </a:effectLst>
            </c:spPr>
          </c:dPt>
          <c:dPt>
            <c:idx val="6"/>
            <c:invertIfNegative val="0"/>
            <c:bubble3D val="0"/>
            <c:spPr>
              <a:pattFill prst="narHorz">
                <a:fgClr>
                  <a:schemeClr val="accent1">
                    <a:lumMod val="60000"/>
                  </a:schemeClr>
                </a:fgClr>
                <a:bgClr>
                  <a:schemeClr val="accent1">
                    <a:lumMod val="6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1">
                    <a:lumMod val="60000"/>
                  </a:schemeClr>
                </a:innerShdw>
              </a:effectLst>
            </c:spPr>
          </c:dPt>
          <c:dPt>
            <c:idx val="7"/>
            <c:invertIfNegative val="0"/>
            <c:bubble3D val="0"/>
            <c:spPr>
              <a:pattFill prst="narHorz">
                <a:fgClr>
                  <a:schemeClr val="accent2">
                    <a:lumMod val="60000"/>
                  </a:schemeClr>
                </a:fgClr>
                <a:bgClr>
                  <a:schemeClr val="accent2">
                    <a:lumMod val="6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2">
                    <a:lumMod val="60000"/>
                  </a:schemeClr>
                </a:innerShdw>
              </a:effectLst>
            </c:spPr>
          </c:dPt>
          <c:dPt>
            <c:idx val="8"/>
            <c:invertIfNegative val="0"/>
            <c:bubble3D val="0"/>
            <c:spPr>
              <a:pattFill prst="narHorz">
                <a:fgClr>
                  <a:schemeClr val="accent3">
                    <a:lumMod val="60000"/>
                  </a:schemeClr>
                </a:fgClr>
                <a:bgClr>
                  <a:schemeClr val="accent3">
                    <a:lumMod val="6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3">
                    <a:lumMod val="60000"/>
                  </a:schemeClr>
                </a:innerShdw>
              </a:effectLst>
            </c:spPr>
          </c:dPt>
          <c:dPt>
            <c:idx val="9"/>
            <c:invertIfNegative val="0"/>
            <c:bubble3D val="0"/>
            <c:spPr>
              <a:pattFill prst="narHorz">
                <a:fgClr>
                  <a:schemeClr val="accent4">
                    <a:lumMod val="60000"/>
                  </a:schemeClr>
                </a:fgClr>
                <a:bgClr>
                  <a:schemeClr val="accent4">
                    <a:lumMod val="6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4">
                    <a:lumMod val="60000"/>
                  </a:schemeClr>
                </a:innerShdw>
              </a:effectLst>
            </c:spPr>
          </c:dPt>
          <c:dPt>
            <c:idx val="10"/>
            <c:invertIfNegative val="0"/>
            <c:bubble3D val="0"/>
            <c:spPr>
              <a:pattFill prst="narHorz">
                <a:fgClr>
                  <a:schemeClr val="accent5">
                    <a:lumMod val="60000"/>
                  </a:schemeClr>
                </a:fgClr>
                <a:bgClr>
                  <a:schemeClr val="accent5">
                    <a:lumMod val="6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5">
                    <a:lumMod val="60000"/>
                  </a:schemeClr>
                </a:innerShdw>
              </a:effectLst>
            </c:spPr>
          </c:dPt>
          <c:dPt>
            <c:idx val="11"/>
            <c:invertIfNegative val="0"/>
            <c:bubble3D val="0"/>
            <c:spPr>
              <a:pattFill prst="narHorz">
                <a:fgClr>
                  <a:schemeClr val="accent6">
                    <a:lumMod val="60000"/>
                  </a:schemeClr>
                </a:fgClr>
                <a:bgClr>
                  <a:schemeClr val="accent6">
                    <a:lumMod val="6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6">
                    <a:lumMod val="60000"/>
                  </a:schemeClr>
                </a:innerShdw>
              </a:effectLst>
            </c:spPr>
          </c:dPt>
          <c:dPt>
            <c:idx val="12"/>
            <c:invertIfNegative val="0"/>
            <c:bubble3D val="0"/>
            <c:spPr>
              <a:pattFill prst="narHorz">
                <a:fgClr>
                  <a:schemeClr val="accent1">
                    <a:lumMod val="80000"/>
                    <a:lumOff val="20000"/>
                  </a:schemeClr>
                </a:fgClr>
                <a:bgClr>
                  <a:schemeClr val="accent1">
                    <a:lumMod val="80000"/>
                    <a:lumOff val="2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1">
                    <a:lumMod val="80000"/>
                    <a:lumOff val="20000"/>
                  </a:schemeClr>
                </a:innerShdw>
              </a:effectLst>
            </c:spPr>
          </c:dPt>
          <c:dPt>
            <c:idx val="13"/>
            <c:invertIfNegative val="0"/>
            <c:bubble3D val="0"/>
            <c:spPr>
              <a:pattFill prst="narHorz">
                <a:fgClr>
                  <a:schemeClr val="accent2">
                    <a:lumMod val="80000"/>
                    <a:lumOff val="20000"/>
                  </a:schemeClr>
                </a:fgClr>
                <a:bgClr>
                  <a:schemeClr val="accent2">
                    <a:lumMod val="80000"/>
                    <a:lumOff val="2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2">
                    <a:lumMod val="80000"/>
                    <a:lumOff val="20000"/>
                  </a:schemeClr>
                </a:innerShdw>
              </a:effectLst>
            </c:spPr>
          </c:dPt>
          <c:dPt>
            <c:idx val="14"/>
            <c:invertIfNegative val="0"/>
            <c:bubble3D val="0"/>
            <c:spPr>
              <a:pattFill prst="narHorz">
                <a:fgClr>
                  <a:schemeClr val="accent3">
                    <a:lumMod val="80000"/>
                    <a:lumOff val="20000"/>
                  </a:schemeClr>
                </a:fgClr>
                <a:bgClr>
                  <a:schemeClr val="accent3">
                    <a:lumMod val="80000"/>
                    <a:lumOff val="2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3">
                    <a:lumMod val="80000"/>
                    <a:lumOff val="20000"/>
                  </a:schemeClr>
                </a:innerShdw>
              </a:effectLst>
            </c:spPr>
          </c:dPt>
          <c:dPt>
            <c:idx val="15"/>
            <c:invertIfNegative val="0"/>
            <c:bubble3D val="0"/>
            <c:spPr>
              <a:pattFill prst="narHorz">
                <a:fgClr>
                  <a:schemeClr val="accent4">
                    <a:lumMod val="80000"/>
                    <a:lumOff val="20000"/>
                  </a:schemeClr>
                </a:fgClr>
                <a:bgClr>
                  <a:schemeClr val="accent4">
                    <a:lumMod val="80000"/>
                    <a:lumOff val="2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4">
                    <a:lumMod val="80000"/>
                    <a:lumOff val="20000"/>
                  </a:schemeClr>
                </a:innerShdw>
              </a:effectLst>
            </c:spPr>
          </c:dPt>
          <c:dPt>
            <c:idx val="16"/>
            <c:invertIfNegative val="0"/>
            <c:bubble3D val="0"/>
            <c:spPr>
              <a:pattFill prst="narHorz">
                <a:fgClr>
                  <a:schemeClr val="accent5">
                    <a:lumMod val="80000"/>
                    <a:lumOff val="20000"/>
                  </a:schemeClr>
                </a:fgClr>
                <a:bgClr>
                  <a:schemeClr val="accent5">
                    <a:lumMod val="80000"/>
                    <a:lumOff val="2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5">
                    <a:lumMod val="80000"/>
                    <a:lumOff val="20000"/>
                  </a:schemeClr>
                </a:innerShdw>
              </a:effectLst>
            </c:spPr>
          </c:dPt>
          <c:dPt>
            <c:idx val="17"/>
            <c:invertIfNegative val="0"/>
            <c:bubble3D val="0"/>
            <c:spPr>
              <a:pattFill prst="narHorz">
                <a:fgClr>
                  <a:schemeClr val="accent6">
                    <a:lumMod val="80000"/>
                    <a:lumOff val="20000"/>
                  </a:schemeClr>
                </a:fgClr>
                <a:bgClr>
                  <a:schemeClr val="accent6">
                    <a:lumMod val="80000"/>
                    <a:lumOff val="2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6">
                    <a:lumMod val="80000"/>
                    <a:lumOff val="20000"/>
                  </a:schemeClr>
                </a:innerShdw>
              </a:effectLst>
            </c:spPr>
          </c:dPt>
          <c:dPt>
            <c:idx val="18"/>
            <c:invertIfNegative val="0"/>
            <c:bubble3D val="0"/>
            <c:spPr>
              <a:pattFill prst="narHorz">
                <a:fgClr>
                  <a:schemeClr val="accent1">
                    <a:lumMod val="80000"/>
                  </a:schemeClr>
                </a:fgClr>
                <a:bgClr>
                  <a:schemeClr val="accent1">
                    <a:lumMod val="8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1">
                    <a:lumMod val="80000"/>
                  </a:schemeClr>
                </a:innerShdw>
              </a:effectLst>
            </c:spPr>
          </c:dPt>
          <c:dPt>
            <c:idx val="19"/>
            <c:invertIfNegative val="0"/>
            <c:bubble3D val="0"/>
            <c:spPr>
              <a:pattFill prst="narHorz">
                <a:fgClr>
                  <a:schemeClr val="accent2">
                    <a:lumMod val="80000"/>
                  </a:schemeClr>
                </a:fgClr>
                <a:bgClr>
                  <a:schemeClr val="accent2">
                    <a:lumMod val="8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2">
                    <a:lumMod val="80000"/>
                  </a:schemeClr>
                </a:innerShdw>
              </a:effectLst>
            </c:spPr>
          </c:dPt>
          <c:dPt>
            <c:idx val="20"/>
            <c:invertIfNegative val="0"/>
            <c:bubble3D val="0"/>
            <c:spPr>
              <a:pattFill prst="narHorz">
                <a:fgClr>
                  <a:schemeClr val="accent3">
                    <a:lumMod val="80000"/>
                  </a:schemeClr>
                </a:fgClr>
                <a:bgClr>
                  <a:schemeClr val="accent3">
                    <a:lumMod val="80000"/>
                    <a:lumMod val="20000"/>
                    <a:lumOff val="80000"/>
                  </a:schemeClr>
                </a:bgClr>
              </a:pattFill>
              <a:ln>
                <a:noFill/>
              </a:ln>
              <a:effectLst>
                <a:innerShdw blurRad="114300">
                  <a:schemeClr val="accent3">
                    <a:lumMod val="80000"/>
                  </a:schemeClr>
                </a:inn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 Academico'!$A$2:$A$22</c:f>
              <c:strCache>
                <c:ptCount val="21"/>
                <c:pt idx="0">
                  <c:v>Al Hassan</c:v>
                </c:pt>
                <c:pt idx="1">
                  <c:v>Ana Carolina</c:v>
                </c:pt>
                <c:pt idx="2">
                  <c:v>Ana Rita</c:v>
                </c:pt>
                <c:pt idx="3">
                  <c:v>André </c:v>
                </c:pt>
                <c:pt idx="4">
                  <c:v>Anita</c:v>
                </c:pt>
                <c:pt idx="5">
                  <c:v>António</c:v>
                </c:pt>
                <c:pt idx="6">
                  <c:v>Carlos</c:v>
                </c:pt>
                <c:pt idx="7">
                  <c:v>Cláudia</c:v>
                </c:pt>
                <c:pt idx="8">
                  <c:v>Daniel</c:v>
                </c:pt>
                <c:pt idx="9">
                  <c:v>Eduardo</c:v>
                </c:pt>
                <c:pt idx="10">
                  <c:v>Francisco</c:v>
                </c:pt>
                <c:pt idx="11">
                  <c:v>Gonçalo </c:v>
                </c:pt>
                <c:pt idx="12">
                  <c:v>Isidro</c:v>
                </c:pt>
                <c:pt idx="13">
                  <c:v>Leonardo</c:v>
                </c:pt>
                <c:pt idx="14">
                  <c:v>Luana</c:v>
                </c:pt>
                <c:pt idx="15">
                  <c:v>Ludovic</c:v>
                </c:pt>
                <c:pt idx="16">
                  <c:v>Márcia</c:v>
                </c:pt>
                <c:pt idx="17">
                  <c:v>Miguel</c:v>
                </c:pt>
                <c:pt idx="18">
                  <c:v>Nelsinho</c:v>
                </c:pt>
                <c:pt idx="19">
                  <c:v>Renata</c:v>
                </c:pt>
                <c:pt idx="20">
                  <c:v>Rita</c:v>
                </c:pt>
              </c:strCache>
            </c:strRef>
          </c:cat>
          <c:val>
            <c:numRef>
              <c:f>'P Academico'!$B$23:$V$23</c:f>
              <c:numCache>
                <c:formatCode>General</c:formatCode>
                <c:ptCount val="21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0</c:v>
                </c:pt>
                <c:pt idx="7">
                  <c:v>4</c:v>
                </c:pt>
                <c:pt idx="8">
                  <c:v>7</c:v>
                </c:pt>
                <c:pt idx="9">
                  <c:v>6</c:v>
                </c:pt>
                <c:pt idx="10">
                  <c:v>0</c:v>
                </c:pt>
                <c:pt idx="11">
                  <c:v>8</c:v>
                </c:pt>
                <c:pt idx="12">
                  <c:v>3</c:v>
                </c:pt>
                <c:pt idx="13">
                  <c:v>3</c:v>
                </c:pt>
                <c:pt idx="14">
                  <c:v>0</c:v>
                </c:pt>
                <c:pt idx="15">
                  <c:v>3</c:v>
                </c:pt>
                <c:pt idx="16">
                  <c:v>4</c:v>
                </c:pt>
                <c:pt idx="17">
                  <c:v>1</c:v>
                </c:pt>
                <c:pt idx="18">
                  <c:v>2</c:v>
                </c:pt>
                <c:pt idx="19">
                  <c:v>2</c:v>
                </c:pt>
                <c:pt idx="20">
                  <c:v>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134542280"/>
        <c:axId val="134546984"/>
      </c:barChart>
      <c:catAx>
        <c:axId val="134542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46984"/>
        <c:crosses val="autoZero"/>
        <c:auto val="1"/>
        <c:lblAlgn val="ctr"/>
        <c:lblOffset val="100"/>
        <c:noMultiLvlLbl val="0"/>
      </c:catAx>
      <c:valAx>
        <c:axId val="134546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42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/>
              <a:t>Rejeições Académica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12"/>
            <c:invertIfNegative val="0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3"/>
            <c:invertIfNegative val="0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4"/>
            <c:invertIfNegative val="0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5"/>
            <c:invertIfNegative val="0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6"/>
            <c:invertIfNegative val="0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7"/>
            <c:invertIfNegative val="0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8"/>
            <c:invertIfNegative val="0"/>
            <c:bubble3D val="0"/>
            <c:spPr>
              <a:solidFill>
                <a:schemeClr val="accent1">
                  <a:lumMod val="80000"/>
                </a:schemeClr>
              </a:solidFill>
              <a:ln>
                <a:noFill/>
              </a:ln>
              <a:effectLst/>
            </c:spPr>
          </c:dPt>
          <c:dPt>
            <c:idx val="19"/>
            <c:invertIfNegative val="0"/>
            <c:bubble3D val="0"/>
            <c:spPr>
              <a:solidFill>
                <a:schemeClr val="accent2">
                  <a:lumMod val="80000"/>
                </a:schemeClr>
              </a:solidFill>
              <a:ln>
                <a:noFill/>
              </a:ln>
              <a:effectLst/>
            </c:spPr>
          </c:dPt>
          <c:dPt>
            <c:idx val="20"/>
            <c:invertIfNegative val="0"/>
            <c:bubble3D val="0"/>
            <c:spPr>
              <a:solidFill>
                <a:schemeClr val="accent3">
                  <a:lumMod val="8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'R Academico'!$A$2:$A$22</c:f>
              <c:strCache>
                <c:ptCount val="21"/>
                <c:pt idx="0">
                  <c:v>Al Hassan</c:v>
                </c:pt>
                <c:pt idx="1">
                  <c:v>Ana Carolina</c:v>
                </c:pt>
                <c:pt idx="2">
                  <c:v>Ana Rita</c:v>
                </c:pt>
                <c:pt idx="3">
                  <c:v>André </c:v>
                </c:pt>
                <c:pt idx="4">
                  <c:v>Anita</c:v>
                </c:pt>
                <c:pt idx="5">
                  <c:v>António</c:v>
                </c:pt>
                <c:pt idx="6">
                  <c:v>Carlos</c:v>
                </c:pt>
                <c:pt idx="7">
                  <c:v>Cláudia</c:v>
                </c:pt>
                <c:pt idx="8">
                  <c:v>Daniel</c:v>
                </c:pt>
                <c:pt idx="9">
                  <c:v>Eduardo</c:v>
                </c:pt>
                <c:pt idx="10">
                  <c:v>Francisco</c:v>
                </c:pt>
                <c:pt idx="11">
                  <c:v>Gonçalo </c:v>
                </c:pt>
                <c:pt idx="12">
                  <c:v>Isidro</c:v>
                </c:pt>
                <c:pt idx="13">
                  <c:v>Leonardo</c:v>
                </c:pt>
                <c:pt idx="14">
                  <c:v>Luana</c:v>
                </c:pt>
                <c:pt idx="15">
                  <c:v>Ludovic</c:v>
                </c:pt>
                <c:pt idx="16">
                  <c:v>Márcia</c:v>
                </c:pt>
                <c:pt idx="17">
                  <c:v>Miguel</c:v>
                </c:pt>
                <c:pt idx="18">
                  <c:v>Nelsinho</c:v>
                </c:pt>
                <c:pt idx="19">
                  <c:v>Renata</c:v>
                </c:pt>
                <c:pt idx="20">
                  <c:v>Rita</c:v>
                </c:pt>
              </c:strCache>
            </c:strRef>
          </c:cat>
          <c:val>
            <c:numRef>
              <c:f>'R Academico'!$B$23:$V$23</c:f>
              <c:numCache>
                <c:formatCode>General</c:formatCode>
                <c:ptCount val="21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9</c:v>
                </c:pt>
                <c:pt idx="5">
                  <c:v>3</c:v>
                </c:pt>
                <c:pt idx="6">
                  <c:v>5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4</c:v>
                </c:pt>
                <c:pt idx="11">
                  <c:v>1</c:v>
                </c:pt>
                <c:pt idx="12">
                  <c:v>3</c:v>
                </c:pt>
                <c:pt idx="13">
                  <c:v>3</c:v>
                </c:pt>
                <c:pt idx="14">
                  <c:v>1</c:v>
                </c:pt>
                <c:pt idx="15">
                  <c:v>3</c:v>
                </c:pt>
                <c:pt idx="16">
                  <c:v>1</c:v>
                </c:pt>
                <c:pt idx="17">
                  <c:v>0</c:v>
                </c:pt>
                <c:pt idx="18">
                  <c:v>3</c:v>
                </c:pt>
                <c:pt idx="19">
                  <c:v>11</c:v>
                </c:pt>
                <c:pt idx="20">
                  <c:v>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4546200"/>
        <c:axId val="134543064"/>
      </c:barChart>
      <c:catAx>
        <c:axId val="134546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43064"/>
        <c:crosses val="autoZero"/>
        <c:auto val="1"/>
        <c:lblAlgn val="ctr"/>
        <c:lblOffset val="100"/>
        <c:noMultiLvlLbl val="0"/>
      </c:catAx>
      <c:valAx>
        <c:axId val="134543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46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/>
              <a:t>Preferências Social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8.0288495188101494E-2"/>
          <c:y val="0.21338731443994602"/>
          <c:w val="0.8505745232550157"/>
          <c:h val="0.49229196552860044"/>
        </c:manualLayout>
      </c:layout>
      <c:barChart>
        <c:barDir val="col"/>
        <c:grouping val="clustered"/>
        <c:varyColors val="1"/>
        <c:ser>
          <c:idx val="0"/>
          <c:order val="0"/>
          <c:tx>
            <c:v>IPS</c:v>
          </c:tx>
          <c:invertIfNegative val="0"/>
          <c:dPt>
            <c:idx val="0"/>
            <c:invertIfNegative val="0"/>
            <c:bubble3D val="0"/>
            <c:spPr>
              <a:solidFill>
                <a:schemeClr val="accent1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2"/>
            <c:invertIfNegative val="0"/>
            <c:bubble3D val="0"/>
            <c:spPr>
              <a:solidFill>
                <a:schemeClr val="accent1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3"/>
            <c:invertIfNegative val="0"/>
            <c:bubble3D val="0"/>
            <c:spPr>
              <a:solidFill>
                <a:schemeClr val="accent2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4"/>
            <c:invertIfNegative val="0"/>
            <c:bubble3D val="0"/>
            <c:spPr>
              <a:solidFill>
                <a:schemeClr val="accent3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5"/>
            <c:invertIfNegative val="0"/>
            <c:bubble3D val="0"/>
            <c:spPr>
              <a:solidFill>
                <a:schemeClr val="accent4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6"/>
            <c:invertIfNegative val="0"/>
            <c:bubble3D val="0"/>
            <c:spPr>
              <a:solidFill>
                <a:schemeClr val="accent5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7"/>
            <c:invertIfNegative val="0"/>
            <c:bubble3D val="0"/>
            <c:spPr>
              <a:solidFill>
                <a:schemeClr val="accent6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8"/>
            <c:invertIfNegative val="0"/>
            <c:bubble3D val="0"/>
            <c:spPr>
              <a:solidFill>
                <a:schemeClr val="accent1">
                  <a:lumMod val="8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9"/>
            <c:invertIfNegative val="0"/>
            <c:bubble3D val="0"/>
            <c:spPr>
              <a:solidFill>
                <a:schemeClr val="accent2">
                  <a:lumMod val="8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20"/>
            <c:invertIfNegative val="0"/>
            <c:bubble3D val="0"/>
            <c:spPr>
              <a:solidFill>
                <a:schemeClr val="accent3">
                  <a:lumMod val="80000"/>
                  <a:alpha val="7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 social'!$A$2:$A$22</c:f>
              <c:strCache>
                <c:ptCount val="21"/>
                <c:pt idx="0">
                  <c:v>Al Hassan</c:v>
                </c:pt>
                <c:pt idx="1">
                  <c:v>Ana Carolina</c:v>
                </c:pt>
                <c:pt idx="2">
                  <c:v>Ana Rita</c:v>
                </c:pt>
                <c:pt idx="3">
                  <c:v>André </c:v>
                </c:pt>
                <c:pt idx="4">
                  <c:v>Anita</c:v>
                </c:pt>
                <c:pt idx="5">
                  <c:v>António</c:v>
                </c:pt>
                <c:pt idx="6">
                  <c:v>Carlos</c:v>
                </c:pt>
                <c:pt idx="7">
                  <c:v>Cláudia</c:v>
                </c:pt>
                <c:pt idx="8">
                  <c:v>Daniel</c:v>
                </c:pt>
                <c:pt idx="9">
                  <c:v>Eduardo</c:v>
                </c:pt>
                <c:pt idx="10">
                  <c:v>Francisco</c:v>
                </c:pt>
                <c:pt idx="11">
                  <c:v>Gonçalo </c:v>
                </c:pt>
                <c:pt idx="12">
                  <c:v>Isidro</c:v>
                </c:pt>
                <c:pt idx="13">
                  <c:v>Leonardo</c:v>
                </c:pt>
                <c:pt idx="14">
                  <c:v>Luana</c:v>
                </c:pt>
                <c:pt idx="15">
                  <c:v>Ludovic</c:v>
                </c:pt>
                <c:pt idx="16">
                  <c:v>Márcia</c:v>
                </c:pt>
                <c:pt idx="17">
                  <c:v>Miguel</c:v>
                </c:pt>
                <c:pt idx="18">
                  <c:v>Nelsinho</c:v>
                </c:pt>
                <c:pt idx="19">
                  <c:v>Renata</c:v>
                </c:pt>
                <c:pt idx="20">
                  <c:v>Rita</c:v>
                </c:pt>
              </c:strCache>
            </c:strRef>
          </c:cat>
          <c:val>
            <c:numRef>
              <c:f>'P social'!$B$23:$V$23</c:f>
              <c:numCache>
                <c:formatCode>General</c:formatCode>
                <c:ptCount val="21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5</c:v>
                </c:pt>
                <c:pt idx="9">
                  <c:v>4</c:v>
                </c:pt>
                <c:pt idx="10">
                  <c:v>0</c:v>
                </c:pt>
                <c:pt idx="11">
                  <c:v>7</c:v>
                </c:pt>
                <c:pt idx="12">
                  <c:v>4</c:v>
                </c:pt>
                <c:pt idx="13">
                  <c:v>3</c:v>
                </c:pt>
                <c:pt idx="14">
                  <c:v>1</c:v>
                </c:pt>
                <c:pt idx="15">
                  <c:v>3</c:v>
                </c:pt>
                <c:pt idx="16">
                  <c:v>5</c:v>
                </c:pt>
                <c:pt idx="17">
                  <c:v>3</c:v>
                </c:pt>
                <c:pt idx="18">
                  <c:v>3</c:v>
                </c:pt>
                <c:pt idx="19">
                  <c:v>2</c:v>
                </c:pt>
                <c:pt idx="20">
                  <c:v>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34544632"/>
        <c:axId val="134546592"/>
      </c:barChart>
      <c:catAx>
        <c:axId val="134544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46592"/>
        <c:crosses val="autoZero"/>
        <c:auto val="1"/>
        <c:lblAlgn val="ctr"/>
        <c:lblOffset val="100"/>
        <c:noMultiLvlLbl val="0"/>
      </c:catAx>
      <c:valAx>
        <c:axId val="134546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44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pt-PT"/>
              <a:t>Rejeições Social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1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6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2"/>
            <c:invertIfNegative val="0"/>
            <c:bubble3D val="0"/>
            <c:spPr>
              <a:solidFill>
                <a:schemeClr val="accent1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3"/>
            <c:invertIfNegative val="0"/>
            <c:bubble3D val="0"/>
            <c:spPr>
              <a:solidFill>
                <a:schemeClr val="accent2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4"/>
            <c:invertIfNegative val="0"/>
            <c:bubble3D val="0"/>
            <c:spPr>
              <a:solidFill>
                <a:schemeClr val="accent3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5"/>
            <c:invertIfNegative val="0"/>
            <c:bubble3D val="0"/>
            <c:spPr>
              <a:solidFill>
                <a:schemeClr val="accent4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6"/>
            <c:invertIfNegative val="0"/>
            <c:bubble3D val="0"/>
            <c:spPr>
              <a:solidFill>
                <a:schemeClr val="accent5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7"/>
            <c:invertIfNegative val="0"/>
            <c:bubble3D val="0"/>
            <c:spPr>
              <a:solidFill>
                <a:schemeClr val="accent6">
                  <a:lumMod val="80000"/>
                  <a:lumOff val="2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8"/>
            <c:invertIfNegative val="0"/>
            <c:bubble3D val="0"/>
            <c:spPr>
              <a:solidFill>
                <a:schemeClr val="accent1">
                  <a:lumMod val="8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19"/>
            <c:invertIfNegative val="0"/>
            <c:bubble3D val="0"/>
            <c:spPr>
              <a:solidFill>
                <a:schemeClr val="accent2">
                  <a:lumMod val="80000"/>
                  <a:alpha val="70000"/>
                </a:schemeClr>
              </a:solidFill>
              <a:ln>
                <a:noFill/>
              </a:ln>
              <a:effectLst/>
            </c:spPr>
          </c:dPt>
          <c:dPt>
            <c:idx val="20"/>
            <c:invertIfNegative val="0"/>
            <c:bubble3D val="0"/>
            <c:spPr>
              <a:solidFill>
                <a:schemeClr val="accent3">
                  <a:lumMod val="80000"/>
                  <a:alpha val="7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'R Social'!$A$2:$A$22</c:f>
              <c:strCache>
                <c:ptCount val="21"/>
                <c:pt idx="0">
                  <c:v>Al Hassan</c:v>
                </c:pt>
                <c:pt idx="1">
                  <c:v>Ana Carolina</c:v>
                </c:pt>
                <c:pt idx="2">
                  <c:v>Ana Rita</c:v>
                </c:pt>
                <c:pt idx="3">
                  <c:v>André </c:v>
                </c:pt>
                <c:pt idx="4">
                  <c:v>Anita</c:v>
                </c:pt>
                <c:pt idx="5">
                  <c:v>António</c:v>
                </c:pt>
                <c:pt idx="6">
                  <c:v>Carlos</c:v>
                </c:pt>
                <c:pt idx="7">
                  <c:v>Cláudia</c:v>
                </c:pt>
                <c:pt idx="8">
                  <c:v>Daniel</c:v>
                </c:pt>
                <c:pt idx="9">
                  <c:v>Eduardo</c:v>
                </c:pt>
                <c:pt idx="10">
                  <c:v>Francisco</c:v>
                </c:pt>
                <c:pt idx="11">
                  <c:v>Gonçalo </c:v>
                </c:pt>
                <c:pt idx="12">
                  <c:v>Isidro</c:v>
                </c:pt>
                <c:pt idx="13">
                  <c:v>Leonardo</c:v>
                </c:pt>
                <c:pt idx="14">
                  <c:v>Luana</c:v>
                </c:pt>
                <c:pt idx="15">
                  <c:v>Ludovic</c:v>
                </c:pt>
                <c:pt idx="16">
                  <c:v>Márcia</c:v>
                </c:pt>
                <c:pt idx="17">
                  <c:v>Miguel</c:v>
                </c:pt>
                <c:pt idx="18">
                  <c:v>Nelsinho</c:v>
                </c:pt>
                <c:pt idx="19">
                  <c:v>Renata</c:v>
                </c:pt>
                <c:pt idx="20">
                  <c:v>Rita</c:v>
                </c:pt>
              </c:strCache>
            </c:strRef>
          </c:cat>
          <c:val>
            <c:numRef>
              <c:f>'R Social'!$B$23:$V$23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0</c:v>
                </c:pt>
                <c:pt idx="3">
                  <c:v>1</c:v>
                </c:pt>
                <c:pt idx="4">
                  <c:v>7</c:v>
                </c:pt>
                <c:pt idx="5">
                  <c:v>3</c:v>
                </c:pt>
                <c:pt idx="6">
                  <c:v>6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2</c:v>
                </c:pt>
                <c:pt idx="11">
                  <c:v>0</c:v>
                </c:pt>
                <c:pt idx="12">
                  <c:v>4</c:v>
                </c:pt>
                <c:pt idx="13">
                  <c:v>3</c:v>
                </c:pt>
                <c:pt idx="14">
                  <c:v>3</c:v>
                </c:pt>
                <c:pt idx="15">
                  <c:v>4</c:v>
                </c:pt>
                <c:pt idx="16">
                  <c:v>1</c:v>
                </c:pt>
                <c:pt idx="17">
                  <c:v>0</c:v>
                </c:pt>
                <c:pt idx="18">
                  <c:v>5</c:v>
                </c:pt>
                <c:pt idx="19">
                  <c:v>9</c:v>
                </c:pt>
                <c:pt idx="20">
                  <c:v>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34541104"/>
        <c:axId val="134539536"/>
      </c:barChart>
      <c:catAx>
        <c:axId val="134541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39536"/>
        <c:crosses val="autoZero"/>
        <c:auto val="1"/>
        <c:lblAlgn val="ctr"/>
        <c:lblOffset val="100"/>
        <c:noMultiLvlLbl val="0"/>
      </c:catAx>
      <c:valAx>
        <c:axId val="134539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41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/>
              <a:t>Preferências Desportiva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12"/>
            <c:invertIfNegative val="0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3"/>
            <c:invertIfNegative val="0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4"/>
            <c:invertIfNegative val="0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5"/>
            <c:invertIfNegative val="0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6"/>
            <c:invertIfNegative val="0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7"/>
            <c:invertIfNegative val="0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dPt>
          <c:dPt>
            <c:idx val="18"/>
            <c:invertIfNegative val="0"/>
            <c:bubble3D val="0"/>
            <c:spPr>
              <a:solidFill>
                <a:schemeClr val="accent1">
                  <a:lumMod val="80000"/>
                </a:schemeClr>
              </a:solidFill>
              <a:ln>
                <a:noFill/>
              </a:ln>
              <a:effectLst/>
            </c:spPr>
          </c:dPt>
          <c:dPt>
            <c:idx val="19"/>
            <c:invertIfNegative val="0"/>
            <c:bubble3D val="0"/>
            <c:spPr>
              <a:solidFill>
                <a:schemeClr val="accent2">
                  <a:lumMod val="80000"/>
                </a:schemeClr>
              </a:solidFill>
              <a:ln>
                <a:noFill/>
              </a:ln>
              <a:effectLst/>
            </c:spPr>
          </c:dPt>
          <c:dPt>
            <c:idx val="20"/>
            <c:invertIfNegative val="0"/>
            <c:bubble3D val="0"/>
            <c:spPr>
              <a:solidFill>
                <a:schemeClr val="accent3">
                  <a:lumMod val="8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 Desportivo'!$A$2:$A$22</c:f>
              <c:strCache>
                <c:ptCount val="21"/>
                <c:pt idx="0">
                  <c:v>Al Hassan</c:v>
                </c:pt>
                <c:pt idx="1">
                  <c:v>Ana Carolina</c:v>
                </c:pt>
                <c:pt idx="2">
                  <c:v>Ana Rita</c:v>
                </c:pt>
                <c:pt idx="3">
                  <c:v>André </c:v>
                </c:pt>
                <c:pt idx="4">
                  <c:v>Anita</c:v>
                </c:pt>
                <c:pt idx="5">
                  <c:v>António</c:v>
                </c:pt>
                <c:pt idx="6">
                  <c:v>Carlos</c:v>
                </c:pt>
                <c:pt idx="7">
                  <c:v>Cláudia</c:v>
                </c:pt>
                <c:pt idx="8">
                  <c:v>Daniel</c:v>
                </c:pt>
                <c:pt idx="9">
                  <c:v>Eduardo</c:v>
                </c:pt>
                <c:pt idx="10">
                  <c:v>Francisco</c:v>
                </c:pt>
                <c:pt idx="11">
                  <c:v>Gonçalo </c:v>
                </c:pt>
                <c:pt idx="12">
                  <c:v>Isidro</c:v>
                </c:pt>
                <c:pt idx="13">
                  <c:v>Leonardo</c:v>
                </c:pt>
                <c:pt idx="14">
                  <c:v>Luana</c:v>
                </c:pt>
                <c:pt idx="15">
                  <c:v>Ludovic</c:v>
                </c:pt>
                <c:pt idx="16">
                  <c:v>Márcia</c:v>
                </c:pt>
                <c:pt idx="17">
                  <c:v>Miguel</c:v>
                </c:pt>
                <c:pt idx="18">
                  <c:v>Nelsinho</c:v>
                </c:pt>
                <c:pt idx="19">
                  <c:v>Renata</c:v>
                </c:pt>
                <c:pt idx="20">
                  <c:v>Rita</c:v>
                </c:pt>
              </c:strCache>
            </c:strRef>
          </c:cat>
          <c:val>
            <c:numRef>
              <c:f>'P Desportivo'!$B$23:$V$23</c:f>
              <c:numCache>
                <c:formatCode>General</c:formatCode>
                <c:ptCount val="21"/>
                <c:pt idx="0">
                  <c:v>8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4</c:v>
                </c:pt>
                <c:pt idx="6">
                  <c:v>0</c:v>
                </c:pt>
                <c:pt idx="7">
                  <c:v>3</c:v>
                </c:pt>
                <c:pt idx="8">
                  <c:v>2</c:v>
                </c:pt>
                <c:pt idx="9">
                  <c:v>3</c:v>
                </c:pt>
                <c:pt idx="10">
                  <c:v>0</c:v>
                </c:pt>
                <c:pt idx="11">
                  <c:v>7</c:v>
                </c:pt>
                <c:pt idx="12">
                  <c:v>1</c:v>
                </c:pt>
                <c:pt idx="13">
                  <c:v>2</c:v>
                </c:pt>
                <c:pt idx="14">
                  <c:v>0</c:v>
                </c:pt>
                <c:pt idx="15">
                  <c:v>5</c:v>
                </c:pt>
                <c:pt idx="16">
                  <c:v>3</c:v>
                </c:pt>
                <c:pt idx="17">
                  <c:v>5</c:v>
                </c:pt>
                <c:pt idx="18">
                  <c:v>3</c:v>
                </c:pt>
                <c:pt idx="19">
                  <c:v>2</c:v>
                </c:pt>
                <c:pt idx="20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4545024"/>
        <c:axId val="135844504"/>
      </c:barChart>
      <c:catAx>
        <c:axId val="13454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5844504"/>
        <c:crosses val="autoZero"/>
        <c:auto val="1"/>
        <c:lblAlgn val="ctr"/>
        <c:lblOffset val="100"/>
        <c:noMultiLvlLbl val="0"/>
      </c:catAx>
      <c:valAx>
        <c:axId val="135844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4545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Rejeições </a:t>
            </a:r>
            <a:r>
              <a:rPr lang="pt-PT" dirty="0" smtClean="0"/>
              <a:t>Desportiva</a:t>
            </a:r>
            <a:endParaRPr lang="pt-PT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2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3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4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5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6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7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8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19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20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'R desportivo'!$A$2:$A$22</c:f>
              <c:strCache>
                <c:ptCount val="21"/>
                <c:pt idx="0">
                  <c:v>Al Hassan</c:v>
                </c:pt>
                <c:pt idx="1">
                  <c:v>Ana Carolina</c:v>
                </c:pt>
                <c:pt idx="2">
                  <c:v>Ana Rita</c:v>
                </c:pt>
                <c:pt idx="3">
                  <c:v>André </c:v>
                </c:pt>
                <c:pt idx="4">
                  <c:v>Anita</c:v>
                </c:pt>
                <c:pt idx="5">
                  <c:v>António</c:v>
                </c:pt>
                <c:pt idx="6">
                  <c:v>Carlos</c:v>
                </c:pt>
                <c:pt idx="7">
                  <c:v>Cláudia</c:v>
                </c:pt>
                <c:pt idx="8">
                  <c:v>Daniel</c:v>
                </c:pt>
                <c:pt idx="9">
                  <c:v>Eduardo</c:v>
                </c:pt>
                <c:pt idx="10">
                  <c:v>Francisco</c:v>
                </c:pt>
                <c:pt idx="11">
                  <c:v>Gonçalo </c:v>
                </c:pt>
                <c:pt idx="12">
                  <c:v>Isidro</c:v>
                </c:pt>
                <c:pt idx="13">
                  <c:v>Leonardo</c:v>
                </c:pt>
                <c:pt idx="14">
                  <c:v>Luana</c:v>
                </c:pt>
                <c:pt idx="15">
                  <c:v>Ludovic</c:v>
                </c:pt>
                <c:pt idx="16">
                  <c:v>Márcia</c:v>
                </c:pt>
                <c:pt idx="17">
                  <c:v>Miguel</c:v>
                </c:pt>
                <c:pt idx="18">
                  <c:v>Nelsinho</c:v>
                </c:pt>
                <c:pt idx="19">
                  <c:v>Renata</c:v>
                </c:pt>
                <c:pt idx="20">
                  <c:v>Rita</c:v>
                </c:pt>
              </c:strCache>
            </c:strRef>
          </c:cat>
          <c:val>
            <c:numRef>
              <c:f>'R desportivo'!$B$23:$V$23</c:f>
              <c:numCache>
                <c:formatCode>General</c:formatCode>
                <c:ptCount val="21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9</c:v>
                </c:pt>
                <c:pt idx="5">
                  <c:v>6</c:v>
                </c:pt>
                <c:pt idx="6">
                  <c:v>5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3</c:v>
                </c:pt>
                <c:pt idx="11">
                  <c:v>0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3</c:v>
                </c:pt>
                <c:pt idx="16">
                  <c:v>0</c:v>
                </c:pt>
                <c:pt idx="17">
                  <c:v>0</c:v>
                </c:pt>
                <c:pt idx="18">
                  <c:v>3</c:v>
                </c:pt>
                <c:pt idx="19">
                  <c:v>10</c:v>
                </c:pt>
                <c:pt idx="20">
                  <c:v>11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35844112"/>
        <c:axId val="135838232"/>
      </c:barChart>
      <c:catAx>
        <c:axId val="135844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5838232"/>
        <c:crosses val="autoZero"/>
        <c:auto val="1"/>
        <c:lblAlgn val="ctr"/>
        <c:lblOffset val="100"/>
        <c:noMultiLvlLbl val="0"/>
      </c:catAx>
      <c:valAx>
        <c:axId val="135838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35844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0.03574</cdr:x>
      <cdr:y>0.75781</cdr:y>
    </cdr:from>
    <cdr:to>
      <cdr:x>0.97339</cdr:x>
      <cdr:y>0.98176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318529" y="2411478"/>
          <a:ext cx="8356059" cy="71261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t-PT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0.01194</cdr:x>
      <cdr:y>0.68799</cdr:y>
    </cdr:from>
    <cdr:to>
      <cdr:x>0.97168</cdr:x>
      <cdr:y>0.95635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66920" y="1585862"/>
          <a:ext cx="5378823" cy="61856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t-PT" sz="1100" dirty="0"/>
        </a:p>
      </cdr:txBody>
    </cdr:sp>
  </cdr:relSizeAnchor>
  <cdr:relSizeAnchor xmlns:cdr="http://schemas.openxmlformats.org/drawingml/2006/chartDrawing">
    <cdr:from>
      <cdr:x>0.03791</cdr:x>
      <cdr:y>0.70088</cdr:y>
    </cdr:from>
    <cdr:to>
      <cdr:x>0.99765</cdr:x>
      <cdr:y>0.96923</cdr:y>
    </cdr:to>
    <cdr:sp macro="" textlink="">
      <cdr:nvSpPr>
        <cdr:cNvPr id="3" name="CaixaDeTexto 1"/>
        <cdr:cNvSpPr txBox="1"/>
      </cdr:nvSpPr>
      <cdr:spPr>
        <a:xfrm xmlns:a="http://schemas.openxmlformats.org/drawingml/2006/main">
          <a:off x="212480" y="1615555"/>
          <a:ext cx="5378823" cy="61856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pt-PT" sz="1100" dirty="0"/>
        </a:p>
      </cdr:txBody>
    </cdr:sp>
  </cdr:relSizeAnchor>
  <cdr:relSizeAnchor xmlns:cdr="http://schemas.openxmlformats.org/drawingml/2006/chartDrawing">
    <cdr:from>
      <cdr:x>0.01387</cdr:x>
      <cdr:y>0.73165</cdr:y>
    </cdr:from>
    <cdr:to>
      <cdr:x>0.97361</cdr:x>
      <cdr:y>1</cdr:y>
    </cdr:to>
    <cdr:sp macro="" textlink="">
      <cdr:nvSpPr>
        <cdr:cNvPr id="4" name="CaixaDeTexto 1"/>
        <cdr:cNvSpPr txBox="1"/>
      </cdr:nvSpPr>
      <cdr:spPr>
        <a:xfrm xmlns:a="http://schemas.openxmlformats.org/drawingml/2006/main">
          <a:off x="77715" y="1686486"/>
          <a:ext cx="5378823" cy="61856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pt-PT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 com 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89212" y="1394138"/>
            <a:ext cx="8915399" cy="2262781"/>
          </a:xfrm>
        </p:spPr>
        <p:txBody>
          <a:bodyPr/>
          <a:lstStyle/>
          <a:p>
            <a:r>
              <a:rPr lang="pt-PT" dirty="0" smtClean="0"/>
              <a:t>Teste Sociométrico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75579" y="4017525"/>
            <a:ext cx="8915399" cy="1126283"/>
          </a:xfrm>
        </p:spPr>
        <p:txBody>
          <a:bodyPr>
            <a:normAutofit/>
          </a:bodyPr>
          <a:lstStyle/>
          <a:p>
            <a:r>
              <a:rPr lang="pt-PT" sz="3600" dirty="0" smtClean="0"/>
              <a:t>Turma </a:t>
            </a:r>
            <a:r>
              <a:rPr lang="pt-PT" sz="3600" dirty="0" smtClean="0"/>
              <a:t>8ºano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val="166935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Teste Sociométrico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486141"/>
          </a:xfrm>
        </p:spPr>
        <p:txBody>
          <a:bodyPr>
            <a:normAutofit/>
          </a:bodyPr>
          <a:lstStyle/>
          <a:p>
            <a:r>
              <a:rPr lang="pt-PT" dirty="0"/>
              <a:t>P</a:t>
            </a:r>
            <a:r>
              <a:rPr lang="pt-PT" dirty="0" smtClean="0"/>
              <a:t>erceber </a:t>
            </a:r>
            <a:r>
              <a:rPr lang="pt-PT" dirty="0"/>
              <a:t>as relações interpessoais entre os alunos da mesma turma</a:t>
            </a:r>
            <a:r>
              <a:rPr lang="pt-PT" dirty="0" smtClean="0"/>
              <a:t>.</a:t>
            </a:r>
          </a:p>
          <a:p>
            <a:r>
              <a:rPr lang="pt-PT" dirty="0" smtClean="0"/>
              <a:t>Pedir a </a:t>
            </a:r>
            <a:r>
              <a:rPr lang="pt-PT" dirty="0"/>
              <a:t>cada membro de um grupo que indique as pessoas com quem gostaria de se associar em diversas situações, assim como, a quem não gostaria de se </a:t>
            </a:r>
            <a:r>
              <a:rPr lang="pt-PT" dirty="0" smtClean="0"/>
              <a:t>associar (3 opções)</a:t>
            </a:r>
          </a:p>
          <a:p>
            <a:r>
              <a:rPr lang="pt-PT" dirty="0"/>
              <a:t>P</a:t>
            </a:r>
            <a:r>
              <a:rPr lang="pt-PT" dirty="0" smtClean="0"/>
              <a:t>ermite </a:t>
            </a:r>
            <a:r>
              <a:rPr lang="pt-PT" dirty="0"/>
              <a:t>saber a posição </a:t>
            </a:r>
            <a:r>
              <a:rPr lang="pt-PT" dirty="0" smtClean="0"/>
              <a:t>sociométrica</a:t>
            </a:r>
            <a:r>
              <a:rPr lang="pt-PT" dirty="0"/>
              <a:t> </a:t>
            </a:r>
            <a:r>
              <a:rPr lang="pt-PT" dirty="0" smtClean="0">
                <a:sym typeface="Wingdings" panose="05000000000000000000" pitchFamily="2" charset="2"/>
              </a:rPr>
              <a:t></a:t>
            </a:r>
            <a:r>
              <a:rPr lang="pt-PT" dirty="0" smtClean="0"/>
              <a:t> </a:t>
            </a:r>
            <a:r>
              <a:rPr lang="pt-PT" dirty="0"/>
              <a:t>as vezes que um elemento é escolhido, e os índices </a:t>
            </a:r>
            <a:r>
              <a:rPr lang="pt-PT" dirty="0" smtClean="0"/>
              <a:t>sociométricos </a:t>
            </a:r>
            <a:r>
              <a:rPr lang="pt-PT" dirty="0" smtClean="0">
                <a:sym typeface="Wingdings" panose="05000000000000000000" pitchFamily="2" charset="2"/>
              </a:rPr>
              <a:t></a:t>
            </a:r>
            <a:r>
              <a:rPr lang="pt-PT" dirty="0" smtClean="0"/>
              <a:t> </a:t>
            </a:r>
            <a:r>
              <a:rPr lang="pt-PT" dirty="0"/>
              <a:t>total de vezes que cada elemento foi escolhido</a:t>
            </a:r>
            <a:r>
              <a:rPr lang="pt-PT" dirty="0" smtClean="0"/>
              <a:t>.</a:t>
            </a:r>
          </a:p>
          <a:p>
            <a:r>
              <a:rPr lang="pt-PT" dirty="0" smtClean="0"/>
              <a:t>Dimensão Académica, Social, Desportiva</a:t>
            </a:r>
          </a:p>
          <a:p>
            <a:r>
              <a:rPr lang="pt-PT" dirty="0"/>
              <a:t>Os resultados irão permitir </a:t>
            </a:r>
            <a:r>
              <a:rPr lang="pt-PT" dirty="0" smtClean="0"/>
              <a:t>conhecer </a:t>
            </a:r>
            <a:r>
              <a:rPr lang="pt-PT" dirty="0"/>
              <a:t>quais os maiores amigos de cada aluno, se ele tem um grande número de amigos diferentes ou um pequeno número de amigos especiais e ainda se os colegas que cada aluno considera os seus amigos, são os que também gostam dele.</a:t>
            </a:r>
          </a:p>
          <a:p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4214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Questões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25769" y="1622738"/>
            <a:ext cx="9778843" cy="49841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PT" b="1" dirty="0"/>
              <a:t>Questão 1 - </a:t>
            </a:r>
            <a:r>
              <a:rPr lang="pt-PT" dirty="0"/>
              <a:t>Se tiveres de fazer um trabalho de grupo para uma disciplina, quem é que escolherias para trabalhar contigo? (Académica)</a:t>
            </a:r>
          </a:p>
          <a:p>
            <a:pPr>
              <a:lnSpc>
                <a:spcPct val="150000"/>
              </a:lnSpc>
            </a:pPr>
            <a:r>
              <a:rPr lang="pt-PT" b="1" dirty="0"/>
              <a:t>Questão 2 – </a:t>
            </a:r>
            <a:r>
              <a:rPr lang="pt-PT" dirty="0"/>
              <a:t>Se tiveres de fazer um trabalho de grupo para uma disciplina, que é que não escolherias para trabalhar contigo? (Académica)</a:t>
            </a:r>
          </a:p>
          <a:p>
            <a:pPr>
              <a:lnSpc>
                <a:spcPct val="150000"/>
              </a:lnSpc>
            </a:pPr>
            <a:r>
              <a:rPr lang="pt-PT" b="1" dirty="0"/>
              <a:t>Questão 3 – </a:t>
            </a:r>
            <a:r>
              <a:rPr lang="pt-PT" dirty="0"/>
              <a:t>Com quem é que gostas mais de estar nos intervalos? (Social)</a:t>
            </a:r>
          </a:p>
          <a:p>
            <a:pPr>
              <a:lnSpc>
                <a:spcPct val="150000"/>
              </a:lnSpc>
            </a:pPr>
            <a:r>
              <a:rPr lang="pt-PT" b="1" dirty="0"/>
              <a:t>Questão 4 – </a:t>
            </a:r>
            <a:r>
              <a:rPr lang="pt-PT" dirty="0"/>
              <a:t>Com quem é que não gostas tanto de estar nos intervalos? (Social)</a:t>
            </a:r>
          </a:p>
          <a:p>
            <a:pPr>
              <a:lnSpc>
                <a:spcPct val="150000"/>
              </a:lnSpc>
            </a:pPr>
            <a:r>
              <a:rPr lang="pt-PT" b="1" dirty="0"/>
              <a:t>Questão 5 – </a:t>
            </a:r>
            <a:r>
              <a:rPr lang="pt-PT" dirty="0"/>
              <a:t>Vais inscrever-te num núcleo de Desporto Escolar, quem levarias para um treino contigo? (Desportivo)</a:t>
            </a:r>
          </a:p>
          <a:p>
            <a:pPr>
              <a:lnSpc>
                <a:spcPct val="150000"/>
              </a:lnSpc>
            </a:pPr>
            <a:r>
              <a:rPr lang="pt-PT" b="1" dirty="0"/>
              <a:t>Questão 6 – </a:t>
            </a:r>
            <a:r>
              <a:rPr lang="pt-PT" dirty="0"/>
              <a:t>Vais inscrever-te num núcleo de Desporto Escolar, quem não levarias para um treino contigo? (Desportivo)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82619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48226" y="327896"/>
            <a:ext cx="8911687" cy="1280890"/>
          </a:xfrm>
        </p:spPr>
        <p:txBody>
          <a:bodyPr/>
          <a:lstStyle/>
          <a:p>
            <a:r>
              <a:rPr lang="pt-PT" dirty="0" smtClean="0"/>
              <a:t>Resultados</a:t>
            </a:r>
            <a:endParaRPr lang="pt-PT" dirty="0"/>
          </a:p>
        </p:txBody>
      </p:sp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3223428529"/>
              </p:ext>
            </p:extLst>
          </p:nvPr>
        </p:nvGraphicFramePr>
        <p:xfrm>
          <a:off x="2123114" y="1080752"/>
          <a:ext cx="8911687" cy="3182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1107583" y="4204849"/>
            <a:ext cx="4520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Alunos preferidos	 Alunos </a:t>
            </a:r>
            <a:r>
              <a:rPr lang="pt-PT" b="1" dirty="0"/>
              <a:t>menos</a:t>
            </a:r>
            <a:endParaRPr lang="pt-PT" b="1" dirty="0" smtClean="0"/>
          </a:p>
          <a:p>
            <a:r>
              <a:rPr lang="pt-PT" b="1" dirty="0" smtClean="0"/>
              <a:t> (IPS &gt; 10)		 </a:t>
            </a:r>
            <a:r>
              <a:rPr lang="pt-PT" b="1" dirty="0"/>
              <a:t> </a:t>
            </a:r>
            <a:r>
              <a:rPr lang="pt-PT" b="1" dirty="0" smtClean="0"/>
              <a:t>    escolhidos </a:t>
            </a:r>
            <a:r>
              <a:rPr lang="pt-PT" b="1" dirty="0"/>
              <a:t>(IPS &lt; 3)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</a:t>
            </a:r>
            <a:endParaRPr lang="pt-PT" dirty="0" smtClean="0">
              <a:sym typeface="Wingdings" panose="05000000000000000000" pitchFamily="2" charset="2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834130" y="4204849"/>
            <a:ext cx="6233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Alunos Rejeitados	</a:t>
            </a:r>
            <a:r>
              <a:rPr lang="pt-PT" b="1" dirty="0"/>
              <a:t>	</a:t>
            </a:r>
            <a:r>
              <a:rPr lang="pt-PT" b="1" dirty="0" smtClean="0"/>
              <a:t> Alunos </a:t>
            </a:r>
            <a:r>
              <a:rPr lang="pt-PT" b="1" dirty="0"/>
              <a:t>menos</a:t>
            </a:r>
            <a:endParaRPr lang="pt-PT" b="1" dirty="0" smtClean="0"/>
          </a:p>
          <a:p>
            <a:r>
              <a:rPr lang="pt-PT" b="1" dirty="0" smtClean="0"/>
              <a:t> (IPS &gt; 10)		 </a:t>
            </a:r>
            <a:r>
              <a:rPr lang="pt-PT" b="1" dirty="0"/>
              <a:t>	</a:t>
            </a:r>
            <a:r>
              <a:rPr lang="pt-PT" b="1" dirty="0" smtClean="0"/>
              <a:t>       rejeitados(IPS </a:t>
            </a:r>
            <a:r>
              <a:rPr lang="pt-PT" b="1" dirty="0"/>
              <a:t>&lt; 3)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 			</a:t>
            </a:r>
          </a:p>
        </p:txBody>
      </p:sp>
    </p:spTree>
    <p:extLst>
      <p:ext uri="{BB962C8B-B14F-4D97-AF65-F5344CB8AC3E}">
        <p14:creationId xmlns:p14="http://schemas.microsoft.com/office/powerpoint/2010/main" val="2436384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4284" y="933203"/>
            <a:ext cx="5078590" cy="1280890"/>
          </a:xfrm>
        </p:spPr>
        <p:txBody>
          <a:bodyPr/>
          <a:lstStyle/>
          <a:p>
            <a:pPr algn="ctr"/>
            <a:r>
              <a:rPr lang="pt-PT" dirty="0" smtClean="0"/>
              <a:t>Sociograma Preferências</a:t>
            </a:r>
            <a:endParaRPr lang="pt-PT" dirty="0"/>
          </a:p>
        </p:txBody>
      </p:sp>
      <p:pic>
        <p:nvPicPr>
          <p:cNvPr id="4" name="Imagem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654" y="2616913"/>
            <a:ext cx="4876800" cy="34099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6930961" y="933203"/>
            <a:ext cx="507859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t-PT" dirty="0" smtClean="0"/>
              <a:t>Sociograma Rejeições</a:t>
            </a:r>
            <a:endParaRPr lang="pt-PT" dirty="0"/>
          </a:p>
        </p:txBody>
      </p:sp>
      <p:pic>
        <p:nvPicPr>
          <p:cNvPr id="6" name="Imagem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910" y="2612668"/>
            <a:ext cx="4905375" cy="34099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al 2"/>
          <p:cNvSpPr/>
          <p:nvPr/>
        </p:nvSpPr>
        <p:spPr>
          <a:xfrm rot="19642598">
            <a:off x="2516663" y="3241237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Oval 6"/>
          <p:cNvSpPr/>
          <p:nvPr/>
        </p:nvSpPr>
        <p:spPr>
          <a:xfrm rot="20903527">
            <a:off x="3272117" y="2980740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Oval 7"/>
          <p:cNvSpPr/>
          <p:nvPr/>
        </p:nvSpPr>
        <p:spPr>
          <a:xfrm rot="19642598">
            <a:off x="2118243" y="3669327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Oval 8"/>
          <p:cNvSpPr/>
          <p:nvPr/>
        </p:nvSpPr>
        <p:spPr>
          <a:xfrm rot="15377507">
            <a:off x="1563471" y="4230237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Oval 9"/>
          <p:cNvSpPr/>
          <p:nvPr/>
        </p:nvSpPr>
        <p:spPr>
          <a:xfrm rot="394164">
            <a:off x="2002160" y="4248701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Oval 10"/>
          <p:cNvSpPr/>
          <p:nvPr/>
        </p:nvSpPr>
        <p:spPr>
          <a:xfrm rot="19642598">
            <a:off x="2776933" y="3981818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Oval 11"/>
          <p:cNvSpPr/>
          <p:nvPr/>
        </p:nvSpPr>
        <p:spPr>
          <a:xfrm rot="19642598">
            <a:off x="4178020" y="4603284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Oval 12"/>
          <p:cNvSpPr/>
          <p:nvPr/>
        </p:nvSpPr>
        <p:spPr>
          <a:xfrm rot="19642598">
            <a:off x="4483997" y="5152696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Oval 13"/>
          <p:cNvSpPr/>
          <p:nvPr/>
        </p:nvSpPr>
        <p:spPr>
          <a:xfrm rot="2381858">
            <a:off x="2233209" y="4831500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Oval 14"/>
          <p:cNvSpPr/>
          <p:nvPr/>
        </p:nvSpPr>
        <p:spPr>
          <a:xfrm rot="158138">
            <a:off x="3416481" y="3233282"/>
            <a:ext cx="758363" cy="1360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Oval 15"/>
          <p:cNvSpPr/>
          <p:nvPr/>
        </p:nvSpPr>
        <p:spPr>
          <a:xfrm rot="19642598">
            <a:off x="2541494" y="3213847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Oval 16"/>
          <p:cNvSpPr/>
          <p:nvPr/>
        </p:nvSpPr>
        <p:spPr>
          <a:xfrm>
            <a:off x="3543355" y="3581921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Oval 17"/>
          <p:cNvSpPr/>
          <p:nvPr/>
        </p:nvSpPr>
        <p:spPr>
          <a:xfrm rot="2763752">
            <a:off x="2964744" y="4670402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Oval 18"/>
          <p:cNvSpPr/>
          <p:nvPr/>
        </p:nvSpPr>
        <p:spPr>
          <a:xfrm rot="1873876">
            <a:off x="4434439" y="3197578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Oval 19"/>
          <p:cNvSpPr/>
          <p:nvPr/>
        </p:nvSpPr>
        <p:spPr>
          <a:xfrm rot="4263647">
            <a:off x="4911413" y="3751048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Oval 20"/>
          <p:cNvSpPr/>
          <p:nvPr/>
        </p:nvSpPr>
        <p:spPr>
          <a:xfrm rot="12477753">
            <a:off x="4225827" y="3918698"/>
            <a:ext cx="591671" cy="1816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Oval 21"/>
          <p:cNvSpPr/>
          <p:nvPr/>
        </p:nvSpPr>
        <p:spPr>
          <a:xfrm rot="12477753">
            <a:off x="2787271" y="5263408"/>
            <a:ext cx="591671" cy="1816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Oval 22"/>
          <p:cNvSpPr/>
          <p:nvPr/>
        </p:nvSpPr>
        <p:spPr>
          <a:xfrm rot="21362219">
            <a:off x="3537812" y="5159182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Oval 23"/>
          <p:cNvSpPr/>
          <p:nvPr/>
        </p:nvSpPr>
        <p:spPr>
          <a:xfrm rot="21362219">
            <a:off x="3533714" y="5721239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Oval 24"/>
          <p:cNvSpPr/>
          <p:nvPr/>
        </p:nvSpPr>
        <p:spPr>
          <a:xfrm rot="16953839">
            <a:off x="4958305" y="4513334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Oval 25"/>
          <p:cNvSpPr/>
          <p:nvPr/>
        </p:nvSpPr>
        <p:spPr>
          <a:xfrm rot="1984107">
            <a:off x="5028328" y="3197577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Oval 26"/>
          <p:cNvSpPr/>
          <p:nvPr/>
        </p:nvSpPr>
        <p:spPr>
          <a:xfrm rot="21362219">
            <a:off x="3497580" y="4205569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Oval 27"/>
          <p:cNvSpPr/>
          <p:nvPr/>
        </p:nvSpPr>
        <p:spPr>
          <a:xfrm rot="21362219">
            <a:off x="8988353" y="2727952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9" name="Oval 28"/>
          <p:cNvSpPr/>
          <p:nvPr/>
        </p:nvSpPr>
        <p:spPr>
          <a:xfrm rot="21362219">
            <a:off x="8988353" y="3241237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0" name="Oval 29"/>
          <p:cNvSpPr/>
          <p:nvPr/>
        </p:nvSpPr>
        <p:spPr>
          <a:xfrm rot="21362219">
            <a:off x="8654204" y="4128023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1" name="Oval 30"/>
          <p:cNvSpPr/>
          <p:nvPr/>
        </p:nvSpPr>
        <p:spPr>
          <a:xfrm rot="21362219">
            <a:off x="9174419" y="4165436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2" name="Oval 31"/>
          <p:cNvSpPr/>
          <p:nvPr/>
        </p:nvSpPr>
        <p:spPr>
          <a:xfrm rot="21362219">
            <a:off x="8988353" y="4407873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3" name="Oval 32"/>
          <p:cNvSpPr/>
          <p:nvPr/>
        </p:nvSpPr>
        <p:spPr>
          <a:xfrm rot="21362219">
            <a:off x="8988354" y="3834797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4" name="Oval 33"/>
          <p:cNvSpPr/>
          <p:nvPr/>
        </p:nvSpPr>
        <p:spPr>
          <a:xfrm rot="21362219">
            <a:off x="8988353" y="3551575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5" name="Oval 34"/>
          <p:cNvSpPr/>
          <p:nvPr/>
        </p:nvSpPr>
        <p:spPr>
          <a:xfrm rot="21362219">
            <a:off x="8940593" y="4735622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6" name="Oval 35"/>
          <p:cNvSpPr/>
          <p:nvPr/>
        </p:nvSpPr>
        <p:spPr>
          <a:xfrm rot="21362219">
            <a:off x="8955849" y="5305245"/>
            <a:ext cx="809764" cy="1961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7" name="Oval 36"/>
          <p:cNvSpPr/>
          <p:nvPr/>
        </p:nvSpPr>
        <p:spPr>
          <a:xfrm rot="21362219">
            <a:off x="8371549" y="5525916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8" name="Oval 37"/>
          <p:cNvSpPr/>
          <p:nvPr/>
        </p:nvSpPr>
        <p:spPr>
          <a:xfrm rot="21362219">
            <a:off x="9691493" y="5499431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9" name="Oval 38"/>
          <p:cNvSpPr/>
          <p:nvPr/>
        </p:nvSpPr>
        <p:spPr>
          <a:xfrm rot="19507779">
            <a:off x="10660270" y="4965310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0" name="Oval 39"/>
          <p:cNvSpPr/>
          <p:nvPr/>
        </p:nvSpPr>
        <p:spPr>
          <a:xfrm rot="16855145">
            <a:off x="7051315" y="4353229"/>
            <a:ext cx="591671" cy="2896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1" name="Oval 40"/>
          <p:cNvSpPr/>
          <p:nvPr/>
        </p:nvSpPr>
        <p:spPr>
          <a:xfrm rot="18577375">
            <a:off x="7357321" y="3378297"/>
            <a:ext cx="591671" cy="2593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2" name="Oval 41"/>
          <p:cNvSpPr/>
          <p:nvPr/>
        </p:nvSpPr>
        <p:spPr>
          <a:xfrm rot="1624872">
            <a:off x="10165625" y="2949532"/>
            <a:ext cx="591671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3" name="Oval 42"/>
          <p:cNvSpPr/>
          <p:nvPr/>
        </p:nvSpPr>
        <p:spPr>
          <a:xfrm rot="3299580">
            <a:off x="10992488" y="3826491"/>
            <a:ext cx="627326" cy="2898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4" name="Oval 43"/>
          <p:cNvSpPr/>
          <p:nvPr/>
        </p:nvSpPr>
        <p:spPr>
          <a:xfrm rot="3299580">
            <a:off x="10485721" y="3685316"/>
            <a:ext cx="627326" cy="2898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5" name="Oval 44"/>
          <p:cNvSpPr/>
          <p:nvPr/>
        </p:nvSpPr>
        <p:spPr>
          <a:xfrm rot="3299580">
            <a:off x="10087317" y="3908635"/>
            <a:ext cx="627326" cy="2898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6" name="Oval 45"/>
          <p:cNvSpPr/>
          <p:nvPr/>
        </p:nvSpPr>
        <p:spPr>
          <a:xfrm rot="5121515">
            <a:off x="8003808" y="4102209"/>
            <a:ext cx="627326" cy="1722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7" name="Oval 46"/>
          <p:cNvSpPr/>
          <p:nvPr/>
        </p:nvSpPr>
        <p:spPr>
          <a:xfrm rot="5121515">
            <a:off x="7562615" y="4186585"/>
            <a:ext cx="627326" cy="1722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8" name="Oval 47"/>
          <p:cNvSpPr/>
          <p:nvPr/>
        </p:nvSpPr>
        <p:spPr>
          <a:xfrm rot="1942474">
            <a:off x="7650530" y="5129756"/>
            <a:ext cx="627326" cy="1722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371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92566"/>
          </a:xfrm>
        </p:spPr>
        <p:txBody>
          <a:bodyPr/>
          <a:lstStyle/>
          <a:p>
            <a:r>
              <a:rPr lang="pt-PT" dirty="0" smtClean="0"/>
              <a:t>Dimensão Académica</a:t>
            </a:r>
            <a:endParaRPr lang="pt-PT" dirty="0"/>
          </a:p>
        </p:txBody>
      </p:sp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3052782733"/>
              </p:ext>
            </p:extLst>
          </p:nvPr>
        </p:nvGraphicFramePr>
        <p:xfrm>
          <a:off x="2380445" y="1735562"/>
          <a:ext cx="5604456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3844093191"/>
              </p:ext>
            </p:extLst>
          </p:nvPr>
        </p:nvGraphicFramePr>
        <p:xfrm>
          <a:off x="2393324" y="4179731"/>
          <a:ext cx="5475668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2433918" y="5849471"/>
            <a:ext cx="5271247" cy="6454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8825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56960"/>
          </a:xfrm>
        </p:spPr>
        <p:txBody>
          <a:bodyPr/>
          <a:lstStyle/>
          <a:p>
            <a:r>
              <a:rPr lang="pt-PT" dirty="0" smtClean="0"/>
              <a:t>Dimensão Social</a:t>
            </a:r>
            <a:endParaRPr lang="pt-PT" dirty="0"/>
          </a:p>
        </p:txBody>
      </p:sp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1092131581"/>
              </p:ext>
            </p:extLst>
          </p:nvPr>
        </p:nvGraphicFramePr>
        <p:xfrm>
          <a:off x="2350998" y="1975297"/>
          <a:ext cx="5981633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2797232915"/>
              </p:ext>
            </p:extLst>
          </p:nvPr>
        </p:nvGraphicFramePr>
        <p:xfrm>
          <a:off x="2433034" y="4330923"/>
          <a:ext cx="5435958" cy="2343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7959144" y="1733496"/>
            <a:ext cx="3876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/>
          </a:p>
          <a:p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7959144" y="4294246"/>
            <a:ext cx="3876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/>
          </a:p>
          <a:p>
            <a:endParaRPr lang="pt-PT" dirty="0"/>
          </a:p>
        </p:txBody>
      </p:sp>
      <p:sp>
        <p:nvSpPr>
          <p:cNvPr id="3" name="CaixaDeTexto 2"/>
          <p:cNvSpPr txBox="1"/>
          <p:nvPr/>
        </p:nvSpPr>
        <p:spPr>
          <a:xfrm>
            <a:off x="2393576" y="3442447"/>
            <a:ext cx="5565568" cy="5993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2366682" y="5957047"/>
            <a:ext cx="5351930" cy="6455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06865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82718"/>
          </a:xfrm>
        </p:spPr>
        <p:txBody>
          <a:bodyPr/>
          <a:lstStyle/>
          <a:p>
            <a:r>
              <a:rPr lang="pt-PT" dirty="0" smtClean="0"/>
              <a:t>Dimensão Desportiva</a:t>
            </a:r>
            <a:endParaRPr lang="pt-PT" dirty="0"/>
          </a:p>
        </p:txBody>
      </p:sp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2942952492"/>
              </p:ext>
            </p:extLst>
          </p:nvPr>
        </p:nvGraphicFramePr>
        <p:xfrm>
          <a:off x="2496355" y="1847916"/>
          <a:ext cx="5836276" cy="2221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2688801032"/>
              </p:ext>
            </p:extLst>
          </p:nvPr>
        </p:nvGraphicFramePr>
        <p:xfrm>
          <a:off x="2457718" y="4187847"/>
          <a:ext cx="5862034" cy="237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2592925" y="3361765"/>
            <a:ext cx="5555993" cy="5916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2592925" y="5849471"/>
            <a:ext cx="5569440" cy="56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55643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44082"/>
          </a:xfrm>
        </p:spPr>
        <p:txBody>
          <a:bodyPr/>
          <a:lstStyle/>
          <a:p>
            <a:r>
              <a:rPr lang="pt-PT" dirty="0" smtClean="0"/>
              <a:t>Grupos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240924" y="1674253"/>
            <a:ext cx="9263688" cy="468790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PT" b="1" dirty="0"/>
              <a:t>Grupo 1:</a:t>
            </a:r>
            <a:r>
              <a:rPr lang="pt-PT" dirty="0"/>
              <a:t> O grupo </a:t>
            </a:r>
            <a:r>
              <a:rPr lang="pt-PT" dirty="0" smtClean="0"/>
              <a:t>que </a:t>
            </a:r>
            <a:r>
              <a:rPr lang="pt-PT" dirty="0" smtClean="0"/>
              <a:t>maioritariamente </a:t>
            </a:r>
            <a:r>
              <a:rPr lang="pt-PT" dirty="0"/>
              <a:t>escolhem-se uns as outros nas três áreas. </a:t>
            </a:r>
            <a:endParaRPr lang="pt-PT" dirty="0" smtClean="0"/>
          </a:p>
          <a:p>
            <a:pPr>
              <a:lnSpc>
                <a:spcPct val="150000"/>
              </a:lnSpc>
            </a:pPr>
            <a:r>
              <a:rPr lang="pt-PT" b="1" dirty="0" smtClean="0"/>
              <a:t>Grupo </a:t>
            </a:r>
            <a:r>
              <a:rPr lang="pt-PT" b="1" dirty="0"/>
              <a:t>2 </a:t>
            </a:r>
            <a:r>
              <a:rPr lang="pt-PT" b="1" dirty="0" smtClean="0"/>
              <a:t>–</a:t>
            </a:r>
            <a:r>
              <a:rPr lang="pt-PT" dirty="0" smtClean="0"/>
              <a:t>Neste </a:t>
            </a:r>
            <a:r>
              <a:rPr lang="pt-PT" dirty="0"/>
              <a:t>grupo é notável uma maior relação entre algumas </a:t>
            </a:r>
            <a:r>
              <a:rPr lang="pt-PT" dirty="0" smtClean="0"/>
              <a:t>alunas.</a:t>
            </a:r>
          </a:p>
          <a:p>
            <a:pPr>
              <a:lnSpc>
                <a:spcPct val="150000"/>
              </a:lnSpc>
            </a:pPr>
            <a:r>
              <a:rPr lang="pt-PT" b="1" dirty="0" smtClean="0"/>
              <a:t>Grupo </a:t>
            </a:r>
            <a:r>
              <a:rPr lang="pt-PT" b="1" dirty="0"/>
              <a:t>3 –</a:t>
            </a:r>
            <a:r>
              <a:rPr lang="pt-PT" dirty="0"/>
              <a:t> Este grupo é constituído por três </a:t>
            </a:r>
            <a:r>
              <a:rPr lang="pt-PT" dirty="0" smtClean="0"/>
              <a:t>alunas, sendo </a:t>
            </a:r>
            <a:r>
              <a:rPr lang="pt-PT" dirty="0"/>
              <a:t>as alunas mais rejeitadas pelos restantes colegas da turma.</a:t>
            </a:r>
          </a:p>
          <a:p>
            <a:pPr>
              <a:lnSpc>
                <a:spcPct val="150000"/>
              </a:lnSpc>
            </a:pPr>
            <a:r>
              <a:rPr lang="pt-PT" b="1" dirty="0"/>
              <a:t>Grupo 4</a:t>
            </a:r>
            <a:r>
              <a:rPr lang="pt-PT" dirty="0"/>
              <a:t> – Grupo constituído </a:t>
            </a:r>
            <a:r>
              <a:rPr lang="pt-PT" dirty="0" smtClean="0"/>
              <a:t>por 4 alunos</a:t>
            </a:r>
            <a:endParaRPr lang="pt-PT" dirty="0"/>
          </a:p>
          <a:p>
            <a:pPr>
              <a:lnSpc>
                <a:spcPct val="150000"/>
              </a:lnSpc>
            </a:pPr>
            <a:r>
              <a:rPr lang="pt-PT" dirty="0"/>
              <a:t>Os restantes alunos e o grupo 4 não são muito coesos, pois as escolhas dependem muito da área em questão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94417003"/>
      </p:ext>
    </p:extLst>
  </p:cSld>
  <p:clrMapOvr>
    <a:masterClrMapping/>
  </p:clrMapOvr>
</p:sld>
</file>

<file path=ppt/theme/theme1.xml><?xml version="1.0" encoding="utf-8"?>
<a:theme xmlns:a="http://schemas.openxmlformats.org/drawingml/2006/main" name="Haste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106</TotalTime>
  <Words>398</Words>
  <Application>Microsoft Office PowerPoint</Application>
  <PresentationFormat>Ecrã Panorâmico</PresentationFormat>
  <Paragraphs>59</Paragraphs>
  <Slides>9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Wingdings</vt:lpstr>
      <vt:lpstr>Wingdings 3</vt:lpstr>
      <vt:lpstr>Haste</vt:lpstr>
      <vt:lpstr>Teste Sociométrico</vt:lpstr>
      <vt:lpstr>Teste Sociométrico</vt:lpstr>
      <vt:lpstr>Questões</vt:lpstr>
      <vt:lpstr>Resultados</vt:lpstr>
      <vt:lpstr>Sociograma Preferências</vt:lpstr>
      <vt:lpstr>Dimensão Académica</vt:lpstr>
      <vt:lpstr>Dimensão Social</vt:lpstr>
      <vt:lpstr>Dimensão Desportiva</vt:lpstr>
      <vt:lpstr>Grupos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Teste Sociométrico</dc:title>
  <dc:creator>Martinha</dc:creator>
  <cp:lastModifiedBy>User</cp:lastModifiedBy>
  <cp:revision>7</cp:revision>
  <dcterms:created xsi:type="dcterms:W3CDTF">2014-12-17T23:23:43Z</dcterms:created>
  <dcterms:modified xsi:type="dcterms:W3CDTF">2015-10-29T11:20:11Z</dcterms:modified>
</cp:coreProperties>
</file>